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35" r:id="rId5"/>
    <p:sldId id="336" r:id="rId6"/>
    <p:sldId id="348" r:id="rId7"/>
    <p:sldId id="349" r:id="rId8"/>
    <p:sldId id="350" r:id="rId9"/>
    <p:sldId id="352" r:id="rId10"/>
    <p:sldId id="385" r:id="rId11"/>
    <p:sldId id="353" r:id="rId12"/>
    <p:sldId id="354" r:id="rId13"/>
    <p:sldId id="386" r:id="rId14"/>
    <p:sldId id="355" r:id="rId15"/>
    <p:sldId id="356" r:id="rId16"/>
    <p:sldId id="357" r:id="rId17"/>
    <p:sldId id="358" r:id="rId18"/>
    <p:sldId id="359" r:id="rId19"/>
    <p:sldId id="361" r:id="rId20"/>
    <p:sldId id="362" r:id="rId21"/>
    <p:sldId id="363" r:id="rId22"/>
    <p:sldId id="364" r:id="rId23"/>
    <p:sldId id="366" r:id="rId24"/>
    <p:sldId id="383" r:id="rId25"/>
    <p:sldId id="384" r:id="rId26"/>
    <p:sldId id="365" r:id="rId27"/>
    <p:sldId id="387" r:id="rId28"/>
    <p:sldId id="378" r:id="rId29"/>
    <p:sldId id="379" r:id="rId30"/>
    <p:sldId id="380" r:id="rId31"/>
    <p:sldId id="381" r:id="rId32"/>
    <p:sldId id="382" r:id="rId33"/>
    <p:sldId id="34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3277" y="162838"/>
            <a:ext cx="7716033" cy="3891369"/>
          </a:xfrm>
        </p:spPr>
        <p:txBody>
          <a:bodyPr>
            <a:normAutofit/>
          </a:bodyPr>
          <a:lstStyle/>
          <a:p>
            <a:pPr algn="ctr"/>
            <a:r>
              <a:rPr lang="en-AE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COMPARATIVE ANALYSIS OF MACHINE LEARNIG AND DEEP LEARNING MODELS FOR REAL ESTATE PRICE PREDICTION IN DUBAI</a:t>
            </a:r>
            <a:br>
              <a:rPr lang="en-A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A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AE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AE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neesa</a:t>
            </a:r>
            <a:r>
              <a:rPr lang="en-AE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AE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kp</a:t>
            </a:r>
            <a:br>
              <a:rPr lang="en-AE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AE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may 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73C-6C42-B6C3-B149-57BDF3E0A1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425885"/>
            <a:ext cx="10405174" cy="5543011"/>
          </a:xfrm>
        </p:spPr>
        <p:txBody>
          <a:bodyPr/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Dubai’s tech-forward real estate sector, DL remains underutilized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bridges the gap by evaluating ML and DL models tailored for accurate, scalable property price prediction in Dubai’s evolving market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BD6D1-71C6-6AB0-8AAF-A6D33EED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54FA-85DB-7757-E1E9-3EE5F6F9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24924"/>
          </a:xfrm>
        </p:spPr>
        <p:txBody>
          <a:bodyPr/>
          <a:lstStyle/>
          <a:p>
            <a:r>
              <a:rPr lang="en-GB" dirty="0"/>
              <a:t>Research methodology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0B501-65D1-F200-0387-0C88170B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A8EA87-F888-7067-6497-340C74C8B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946298"/>
            <a:ext cx="8324089" cy="4619350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advanced Machine Learning (ML) and Deep Learning (DL) models for accurate real estate price prediction in Dubai.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investors, buyers, sellers, and brokers make data-driven decisions based on key features like location, size, and market trends.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 &amp; Type: Uses structured Dubai Land Department (DLD) data with categorical (e.g., location, type) and numerical (e.g., size, price) features.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Models: Implements SVR and Random Forest to efficiently handle structured data and identify important predictive features.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Models: Incorporates TabTransformer for capturing complex feature interactions and GRU for modelling time-based price trends.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 Advantage: Combines ML and DL strengths to deliver robust, accurate, and scalable real estate price predictions.</a:t>
            </a:r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8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C95B3-9300-956F-CEB2-637D03E0DE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46253"/>
            <a:ext cx="10405174" cy="572264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Proposed Research Framework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AA11E-1938-7D37-6136-74B61780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4F3E1A2F-7AE0-E4FA-1A0A-11460EF7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654755"/>
            <a:ext cx="8602275" cy="5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0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E3A20-14F8-9387-0B2E-577E0E1B6C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7081" y="486283"/>
            <a:ext cx="8324089" cy="56742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Feature Encoding.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Normalization/Standardization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ML models: SVR, Random Forest, GBR,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Ridge,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DL models: Transformer, TabTransformer, FT-Transformer, GRU, DCN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model based on accuracy, complexity handling, and generalization ability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EAFA8-351E-72DE-3C15-4955650A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1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9CE3-F1A8-EA71-508D-50378DBA9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515" y="246253"/>
            <a:ext cx="4910203" cy="56824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each model on historical real estate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 learn from features and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models use neural networks to capture deep, sequential, and non-linear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parameters to minimize prediction error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average prediction error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average absolute prediction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Score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Indicates how well the model explains the data variance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A19CC-F22A-1ECE-5585-808F15C935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488515"/>
            <a:ext cx="5196840" cy="5440163"/>
          </a:xfrm>
        </p:spPr>
        <p:txBody>
          <a:bodyPr/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trained models to estimate property prices on unseen (test)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outcomes based on learned patterns and input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predicted values against actual prices for performance evaluation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6DF1-BA20-F3E7-5241-32B2E05D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F6E5-79BD-D5F7-4D7A-84E7F876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31046"/>
          </a:xfrm>
        </p:spPr>
        <p:txBody>
          <a:bodyPr/>
          <a:lstStyle/>
          <a:p>
            <a:r>
              <a:rPr lang="en-GB" dirty="0"/>
              <a:t>Implementation and analysis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DE2B3-D45A-E47E-BB92-5D5EE30C3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942109"/>
            <a:ext cx="8324089" cy="4623539"/>
          </a:xfrm>
        </p:spPr>
        <p:txBody>
          <a:bodyPr/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DLD Transactions Open Dataset: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1,339,796 rows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 columns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 random sample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(66,990 records) for efficient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Arabic columns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simplify analysis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Retained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key features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critical to price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type, sub-type, number of rooms, parking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 price per sqm, procedure area, transaction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&amp; usage types, party roles</a:t>
            </a:r>
          </a:p>
          <a:p>
            <a:pPr marL="742950" lvl="1" indent="-285750"/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Worth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chosen as the prediction target (final property price</a:t>
            </a:r>
            <a:r>
              <a:rPr lang="en-GB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A2308-A22D-8525-BBB2-B7327B8B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807A8-BF43-320B-0E88-A37993221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46253"/>
            <a:ext cx="9097076" cy="5319395"/>
          </a:xfrm>
        </p:spPr>
        <p:txBody>
          <a:bodyPr/>
          <a:lstStyle/>
          <a:p>
            <a:pPr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data complexity and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efficiency and accuracy of ML/DL modelling.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3630-ADBA-66C2-0880-21CC1E34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AB87B0-CC51-204D-EB9E-40CB2E9F1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672427"/>
              </p:ext>
            </p:extLst>
          </p:nvPr>
        </p:nvGraphicFramePr>
        <p:xfrm>
          <a:off x="1382234" y="2211573"/>
          <a:ext cx="8442250" cy="15842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91433">
                  <a:extLst>
                    <a:ext uri="{9D8B030D-6E8A-4147-A177-3AD203B41FA5}">
                      <a16:colId xmlns:a16="http://schemas.microsoft.com/office/drawing/2014/main" val="1096687738"/>
                    </a:ext>
                  </a:extLst>
                </a:gridCol>
                <a:gridCol w="7050817">
                  <a:extLst>
                    <a:ext uri="{9D8B030D-6E8A-4147-A177-3AD203B41FA5}">
                      <a16:colId xmlns:a16="http://schemas.microsoft.com/office/drawing/2014/main" val="3690702339"/>
                    </a:ext>
                  </a:extLst>
                </a:gridCol>
              </a:tblGrid>
              <a:tr h="6270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Categorical Variables </a:t>
                      </a:r>
                      <a:r>
                        <a:rPr lang="en-AE" sz="1200" kern="100" dirty="0">
                          <a:effectLst/>
                        </a:rPr>
                        <a:t> </a:t>
                      </a:r>
                      <a:endParaRPr lang="en-AE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property_type_en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property_sub_type_en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reg_type_en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property_usage_en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rooms_en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trans_group_en</a:t>
                      </a:r>
                      <a:r>
                        <a:rPr lang="en-AE" sz="1200" kern="100" dirty="0">
                          <a:effectLst/>
                        </a:rPr>
                        <a:t> </a:t>
                      </a:r>
                      <a:endParaRPr lang="en-AE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0814275"/>
                  </a:ext>
                </a:extLst>
              </a:tr>
              <a:tr h="957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Numerical variables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Has_parking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meter_sale_price</a:t>
                      </a:r>
                      <a:r>
                        <a:rPr lang="en-US" sz="1200" kern="100" dirty="0">
                          <a:effectLst/>
                        </a:rPr>
                        <a:t>, no_of_parties_role_1, no_of_parties_role_2, no_of_parties_role_3, </a:t>
                      </a:r>
                      <a:r>
                        <a:rPr lang="en-US" sz="1200" kern="100" dirty="0" err="1">
                          <a:effectLst/>
                        </a:rPr>
                        <a:t>procedure_area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actual_worth</a:t>
                      </a:r>
                      <a:r>
                        <a:rPr lang="en-AE" sz="1200" kern="100" dirty="0">
                          <a:effectLst/>
                        </a:rPr>
                        <a:t> </a:t>
                      </a:r>
                      <a:endParaRPr lang="en-AE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9605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0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B2118-01D2-A700-1310-95CBDABF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5CC42A8-D10B-3A0D-72EF-4FFA719959A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188" y="436012"/>
            <a:ext cx="7035900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– Handling Outliers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numerical features with outliers: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meter_sale_price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actual_worth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procedure_area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outliers: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Skew distributions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model accuracy and increase bias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Solution: Interquartile Range (IQR) Method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Q1 and Q3, then IQR = Q3 - Q1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outliers as values &lt; Q1 - 1.5×IQR or &gt; Q3 + 1.5×IQR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 Taken: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 removed to enhance model performance and data reliability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4B47-D348-5C35-1F57-80F1CE4AD2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467833"/>
            <a:ext cx="9501113" cy="5256837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Numerical Features before handling outliers</a:t>
            </a: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A0812-158F-A273-8033-2A9965C5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diagram of a distribution of a number of points&#10;&#10;AI-generated content may be incorrect.">
            <a:extLst>
              <a:ext uri="{FF2B5EF4-FFF2-40B4-BE49-F238E27FC236}">
                <a16:creationId xmlns:a16="http://schemas.microsoft.com/office/drawing/2014/main" id="{C2F829A0-7FAD-FA37-E2F8-95789310CF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37" y="1143490"/>
            <a:ext cx="2736850" cy="18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FDD5B2BA-2A67-CA1F-958E-0E2945B9D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93" y="1143490"/>
            <a:ext cx="28130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distribution of procedure area&#10;&#10;AI-generated content may be incorrect.">
            <a:extLst>
              <a:ext uri="{FF2B5EF4-FFF2-40B4-BE49-F238E27FC236}">
                <a16:creationId xmlns:a16="http://schemas.microsoft.com/office/drawing/2014/main" id="{1994EF67-96A1-2B5D-6866-9627A8CAF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82" y="1133330"/>
            <a:ext cx="2710180" cy="18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lue rectangular box with numbers&#10;&#10;AI-generated content may be incorrect.">
            <a:extLst>
              <a:ext uri="{FF2B5EF4-FFF2-40B4-BE49-F238E27FC236}">
                <a16:creationId xmlns:a16="http://schemas.microsoft.com/office/drawing/2014/main" id="{D5A79E54-14C3-302A-E598-FCC117153E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95" y="3705097"/>
            <a:ext cx="26733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ue rectangular box with numbers&#10;&#10;AI-generated content may be incorrect.">
            <a:extLst>
              <a:ext uri="{FF2B5EF4-FFF2-40B4-BE49-F238E27FC236}">
                <a16:creationId xmlns:a16="http://schemas.microsoft.com/office/drawing/2014/main" id="{B4881472-BABB-6F86-C762-6BFF3B8531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07" y="3702557"/>
            <a:ext cx="2687955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blue rectangular bar graph&#10;&#10;AI-generated content may be incorrect.">
            <a:extLst>
              <a:ext uri="{FF2B5EF4-FFF2-40B4-BE49-F238E27FC236}">
                <a16:creationId xmlns:a16="http://schemas.microsoft.com/office/drawing/2014/main" id="{AC26E4D2-B83A-7069-13C8-EA4B3AEAB1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24" y="3648726"/>
            <a:ext cx="274574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4E69BB-39FE-2F20-C572-56273A232AB8}"/>
              </a:ext>
            </a:extLst>
          </p:cNvPr>
          <p:cNvSpPr txBox="1"/>
          <p:nvPr/>
        </p:nvSpPr>
        <p:spPr>
          <a:xfrm>
            <a:off x="865631" y="2925356"/>
            <a:ext cx="8281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Numerical Features After Handling outliers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9659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9136B-33D8-2CDA-71E5-5F73D3FB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6404B-EF8F-CB80-AAC1-D2AE451D7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432317"/>
            <a:ext cx="9256564" cy="584620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Adjustments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plots for Meter Sale Price, Procedure Area, and Actual Worth now more compressed and balanced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Whiskers extend reasonably, reflecting reduced skewness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distribution ensures representative market trends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24% of rows had missing values, mainly in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rooms_en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property_sub_type_en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96% of these occurred simultaneously in both columns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Replaced with 'N/A' to avoid losing valuable data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Remaining 4% missing values dropped for consistency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reliable dataset with preserved data integrity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Minimized loss and ready for effective ML/DL modelling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005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1" y="72517"/>
            <a:ext cx="5856079" cy="126776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40285"/>
            <a:ext cx="8324089" cy="51987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1600" dirty="0"/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Methodology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Analysis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Evaluation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Recommendation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C482-A11B-0DBF-C86A-5D2C911BEA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74429"/>
            <a:ext cx="4454414" cy="568660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 Overview</a:t>
            </a:r>
          </a:p>
          <a:p>
            <a:pPr>
              <a:lnSpc>
                <a:spcPct val="17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Workflow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One-Hot Encoding for categorical variables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normalize numerical features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top 10 features using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f_regression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split: 70% training / 30% testing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endParaRPr lang="en-A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A1835-2D56-0F02-8D4C-D68D47A0F9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11702" y="74428"/>
            <a:ext cx="5826642" cy="617219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None/>
            </a:pPr>
            <a:r>
              <a:rPr lang="en-GB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Workflow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categorical features: property type, registration type, usage, room count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Label Encoding for neural network compatibility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split: 80% training / 20% testing (fixed random state)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normalization for numerical features (e.g., meter sale price) </a:t>
            </a:r>
          </a:p>
          <a:p>
            <a:pPr>
              <a:lnSpc>
                <a:spcPct val="170000"/>
              </a:lnSpc>
              <a:buNone/>
            </a:pPr>
            <a:r>
              <a:rPr lang="en-GB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Difference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models require deeper preprocessing (scaling, encoding)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 perform well with basic encoding and raw numerical inputs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FFD9-D717-505C-07D1-FF8624B2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3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CD41AC9-9A19-38C5-C180-2B7509EB5E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0833" y="246253"/>
            <a:ext cx="10915693" cy="6188875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Architectures and Training Summary</a:t>
            </a:r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63B4A-9E06-19F8-3EBE-2FD1DA03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79783E-2004-AF03-5B57-847D00251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98763"/>
              </p:ext>
            </p:extLst>
          </p:nvPr>
        </p:nvGraphicFramePr>
        <p:xfrm>
          <a:off x="672029" y="763202"/>
          <a:ext cx="11119140" cy="5671926"/>
        </p:xfrm>
        <a:graphic>
          <a:graphicData uri="http://schemas.openxmlformats.org/drawingml/2006/table">
            <a:tbl>
              <a:tblPr/>
              <a:tblGrid>
                <a:gridCol w="1679880">
                  <a:extLst>
                    <a:ext uri="{9D8B030D-6E8A-4147-A177-3AD203B41FA5}">
                      <a16:colId xmlns:a16="http://schemas.microsoft.com/office/drawing/2014/main" val="2131551047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2932462415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3255544320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1899029318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1800832845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1962544031"/>
                    </a:ext>
                  </a:extLst>
                </a:gridCol>
                <a:gridCol w="1573210">
                  <a:extLst>
                    <a:ext uri="{9D8B030D-6E8A-4147-A177-3AD203B41FA5}">
                      <a16:colId xmlns:a16="http://schemas.microsoft.com/office/drawing/2014/main" val="2851708121"/>
                    </a:ext>
                  </a:extLst>
                </a:gridCol>
              </a:tblGrid>
              <a:tr h="360957"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Tuning Method</a:t>
                      </a:r>
                      <a:endParaRPr lang="en-GB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Parameters</a:t>
                      </a:r>
                      <a:endParaRPr lang="en-GB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Iterations / CV</a:t>
                      </a:r>
                      <a:endParaRPr lang="en-GB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</a:t>
                      </a:r>
                      <a:endParaRPr lang="en-GB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Parallelization</a:t>
                      </a:r>
                      <a:endParaRPr lang="en-GB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920074"/>
                  </a:ext>
                </a:extLst>
              </a:tr>
              <a:tr h="676963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kernel, C, epsilon, gamma, degree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Fine-tuned for high accuracy with robust cross-validation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7953"/>
                  </a:ext>
                </a:extLst>
              </a:tr>
              <a:tr h="891357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n_estimators, max_depth, min_samples_split, min_samples_leaf, bootstrap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and efficiency with optimal parameter set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31012"/>
                  </a:ext>
                </a:extLst>
              </a:tr>
              <a:tr h="1105752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GBR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min_samples_split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min_samples_leaf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subsample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Trained on best config; strong gradient boosting performance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631157"/>
                  </a:ext>
                </a:extLst>
              </a:tr>
              <a:tr h="1534540">
                <a:tc>
                  <a:txBody>
                    <a:bodyPr/>
                    <a:lstStyle/>
                    <a:p>
                      <a:r>
                        <a:rPr lang="en-GB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GB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subsample,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colsample_bytree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min_child_weight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gamma,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reg_alpha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reg_lambda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parallelized; optimized for top accuracy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487049"/>
                  </a:ext>
                </a:extLst>
              </a:tr>
              <a:tr h="462569">
                <a:tc>
                  <a:txBody>
                    <a:bodyPr/>
                    <a:lstStyle/>
                    <a:p>
                      <a:r>
                        <a:rPr lang="en-GB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en-GB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 (np.logspace(-4, 4, 50))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Regularization helps generalize the model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749695"/>
                  </a:ext>
                </a:extLst>
              </a:tr>
              <a:tr h="639788">
                <a:tc>
                  <a:txBody>
                    <a:bodyPr/>
                    <a:lstStyle/>
                    <a:p>
                      <a:r>
                        <a:rPr lang="en-GB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</a:t>
                      </a:r>
                      <a:endParaRPr lang="en-GB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RandomizedSearchCV</a:t>
                      </a:r>
                      <a:endParaRPr lang="en-GB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 (np.logspace(-4, 4, 50))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iterations / 3-fold CV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n_jobs</a:t>
                      </a:r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-1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Performs feature selection by shrinking coefficients</a:t>
                      </a:r>
                    </a:p>
                  </a:txBody>
                  <a:tcPr marL="28817" marR="28817" marT="14408" marB="14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88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49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D18D3-CDB9-0A6B-D941-C9128D6EC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625" y="112735"/>
            <a:ext cx="11699309" cy="6167184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 Architectures and Training Summary</a:t>
            </a:r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B0378-DDD5-9939-C490-5E59AE45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5C9B33-C69A-A604-B4D2-F421200C0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91760"/>
              </p:ext>
            </p:extLst>
          </p:nvPr>
        </p:nvGraphicFramePr>
        <p:xfrm>
          <a:off x="588723" y="726510"/>
          <a:ext cx="11148168" cy="5553410"/>
        </p:xfrm>
        <a:graphic>
          <a:graphicData uri="http://schemas.openxmlformats.org/drawingml/2006/table">
            <a:tbl>
              <a:tblPr/>
              <a:tblGrid>
                <a:gridCol w="1858028">
                  <a:extLst>
                    <a:ext uri="{9D8B030D-6E8A-4147-A177-3AD203B41FA5}">
                      <a16:colId xmlns:a16="http://schemas.microsoft.com/office/drawing/2014/main" val="4080935796"/>
                    </a:ext>
                  </a:extLst>
                </a:gridCol>
                <a:gridCol w="1858028">
                  <a:extLst>
                    <a:ext uri="{9D8B030D-6E8A-4147-A177-3AD203B41FA5}">
                      <a16:colId xmlns:a16="http://schemas.microsoft.com/office/drawing/2014/main" val="3670096577"/>
                    </a:ext>
                  </a:extLst>
                </a:gridCol>
                <a:gridCol w="1858028">
                  <a:extLst>
                    <a:ext uri="{9D8B030D-6E8A-4147-A177-3AD203B41FA5}">
                      <a16:colId xmlns:a16="http://schemas.microsoft.com/office/drawing/2014/main" val="442946442"/>
                    </a:ext>
                  </a:extLst>
                </a:gridCol>
                <a:gridCol w="1858028">
                  <a:extLst>
                    <a:ext uri="{9D8B030D-6E8A-4147-A177-3AD203B41FA5}">
                      <a16:colId xmlns:a16="http://schemas.microsoft.com/office/drawing/2014/main" val="4030515893"/>
                    </a:ext>
                  </a:extLst>
                </a:gridCol>
                <a:gridCol w="1858028">
                  <a:extLst>
                    <a:ext uri="{9D8B030D-6E8A-4147-A177-3AD203B41FA5}">
                      <a16:colId xmlns:a16="http://schemas.microsoft.com/office/drawing/2014/main" val="2749493433"/>
                    </a:ext>
                  </a:extLst>
                </a:gridCol>
                <a:gridCol w="1858028">
                  <a:extLst>
                    <a:ext uri="{9D8B030D-6E8A-4147-A177-3AD203B41FA5}">
                      <a16:colId xmlns:a16="http://schemas.microsoft.com/office/drawing/2014/main" val="1758173980"/>
                    </a:ext>
                  </a:extLst>
                </a:gridCol>
              </a:tblGrid>
              <a:tr h="499513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Handling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Highlights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 / Loss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966747"/>
                  </a:ext>
                </a:extLst>
              </a:tr>
              <a:tr h="1092949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embedded; numerical direct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 Encoder Block with attention, dropout, normalization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layers for final prediction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/ MSE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565277"/>
                  </a:ext>
                </a:extLst>
              </a:tr>
              <a:tr h="1092949">
                <a:tc>
                  <a:txBody>
                    <a:bodyPr/>
                    <a:lstStyle/>
                    <a:p>
                      <a:r>
                        <a:rPr lang="en-GB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TabTransformer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embedded; numerical reshaped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Multi-head attention + feed-forward layers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Flattened features passed through dense layers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/ MSE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85761"/>
                  </a:ext>
                </a:extLst>
              </a:tr>
              <a:tr h="1092949"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FT-Transformer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features embedded and tokenized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Attention, dropout, </a:t>
                      </a:r>
                      <a:r>
                        <a:rPr lang="fr-F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normalization</a:t>
                      </a: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fr-F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positional</a:t>
                      </a:r>
                      <a:r>
                        <a:rPr lang="fr-F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encoding</a:t>
                      </a:r>
                      <a:endParaRPr lang="fr-F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layers for final prediction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/ MSE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111448"/>
                  </a:ext>
                </a:extLst>
              </a:tr>
              <a:tr h="887525"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GRU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embedded; numerical direct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GRU layers + batch normalization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</a:t>
                      </a:r>
                      <a:r>
                        <a:rPr lang="en-GB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dense layers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/ MSE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357456"/>
                  </a:ext>
                </a:extLst>
              </a:tr>
              <a:tr h="887525">
                <a:tc>
                  <a:txBody>
                    <a:bodyPr/>
                    <a:lstStyle/>
                    <a:p>
                      <a:r>
                        <a:rPr lang="en-GB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</a:t>
                      </a: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embedded; numerical direct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dense layers + custom CrossLayer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used as additional evaluation metric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E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/ MSE + MAE Evaluation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09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51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388452-A7FF-DAE6-E557-6BEFBF85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791778"/>
          </a:xfrm>
        </p:spPr>
        <p:txBody>
          <a:bodyPr/>
          <a:lstStyle/>
          <a:p>
            <a:r>
              <a:rPr lang="en-GB" dirty="0"/>
              <a:t>Result and analysis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5975-37EC-8131-DEE9-D5DB1D3BB2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9036" y="1108915"/>
            <a:ext cx="10577490" cy="5316938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Uni-variate analysis</a:t>
            </a:r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7805-8D38-DD4B-DC87-00798972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E0170D38-86BB-888D-7E57-67AC089C1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97" y="1748029"/>
            <a:ext cx="2895600" cy="225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1D9215EA-96A0-D591-7E2E-2B0A260F58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58" y="1513054"/>
            <a:ext cx="2592705" cy="2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e chart with a number of percentages&#10;&#10;AI-generated content may be incorrect.">
            <a:extLst>
              <a:ext uri="{FF2B5EF4-FFF2-40B4-BE49-F238E27FC236}">
                <a16:creationId xmlns:a16="http://schemas.microsoft.com/office/drawing/2014/main" id="{3436A53F-C135-0D8F-1A38-BF576DF209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16" y="1563989"/>
            <a:ext cx="254444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aph with blue squares&#10;&#10;AI-generated content may be incorrect.">
            <a:extLst>
              <a:ext uri="{FF2B5EF4-FFF2-40B4-BE49-F238E27FC236}">
                <a16:creationId xmlns:a16="http://schemas.microsoft.com/office/drawing/2014/main" id="{6B3FF64D-7248-8F75-D566-16239A6059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8" y="4206613"/>
            <a:ext cx="2599055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graph of a graph of a number of blue squares&#10;&#10;AI-generated content may be incorrect.">
            <a:extLst>
              <a:ext uri="{FF2B5EF4-FFF2-40B4-BE49-F238E27FC236}">
                <a16:creationId xmlns:a16="http://schemas.microsoft.com/office/drawing/2014/main" id="{C8177E4F-E81E-F5DF-6643-32B7135E07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7" y="4323842"/>
            <a:ext cx="2566670" cy="19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graph of a diagram&#10;&#10;AI-generated content may be incorrect.">
            <a:extLst>
              <a:ext uri="{FF2B5EF4-FFF2-40B4-BE49-F238E27FC236}">
                <a16:creationId xmlns:a16="http://schemas.microsoft.com/office/drawing/2014/main" id="{A1ED9A53-D216-2DF0-36A9-8D2AECEB87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67" y="4361316"/>
            <a:ext cx="2501265" cy="1781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5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4C4A-069E-5B0E-C497-7B968D7EF2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0833" y="246253"/>
            <a:ext cx="11448789" cy="6000369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Bi-variate Analysis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41E1-23A9-4528-7331-43C32859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A red line with black line&#10;&#10;AI-generated content may be incorrect.">
            <a:extLst>
              <a:ext uri="{FF2B5EF4-FFF2-40B4-BE49-F238E27FC236}">
                <a16:creationId xmlns:a16="http://schemas.microsoft.com/office/drawing/2014/main" id="{49DE3253-AA26-9B9A-282A-0711D2D45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8" y="611378"/>
            <a:ext cx="3728581" cy="285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red line and black line&#10;&#10;AI-generated content may be incorrect.">
            <a:extLst>
              <a:ext uri="{FF2B5EF4-FFF2-40B4-BE49-F238E27FC236}">
                <a16:creationId xmlns:a16="http://schemas.microsoft.com/office/drawing/2014/main" id="{708A1105-8F0D-5037-6CF6-40C882BB0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28" y="788369"/>
            <a:ext cx="3544866" cy="24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ar chart with a green and blue rectangle&#10;&#10;AI-generated content may be incorrect.">
            <a:extLst>
              <a:ext uri="{FF2B5EF4-FFF2-40B4-BE49-F238E27FC236}">
                <a16:creationId xmlns:a16="http://schemas.microsoft.com/office/drawing/2014/main" id="{CA2148B3-B1F0-FABB-DF30-D7EF7BFF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8" y="3659328"/>
            <a:ext cx="3728581" cy="192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5642DF8E-0338-E2EC-E16B-AE6343FA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28" y="3659328"/>
            <a:ext cx="3544866" cy="21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F42A51C-C627-163B-78A7-BBEFA6D30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294" y="995870"/>
            <a:ext cx="4066783" cy="20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6B08D9B-0B66-6C21-D744-65E3EA413E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763" y="3552965"/>
            <a:ext cx="4096010" cy="233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76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4C1341-063A-080F-A1DF-0094414187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23025" y="765471"/>
            <a:ext cx="4887594" cy="5752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properties have higher worth, while studios and commercial units show distinct pricing trends.</a:t>
            </a:r>
          </a:p>
          <a:p>
            <a:r>
              <a:rPr lang="en-A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correlations found.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procedure_area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has_parking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(0.67),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procedure_area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actual_worth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(0.63).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Meter_sale_price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moderate links with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procedure_area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(0.37) and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actual_worth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(0.31).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feature selection and spotting multicollinearity for better model accuracy.</a:t>
            </a:r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7F6EF-D5E5-22F3-DFEF-37B9B2F6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A0BA88C3-CDED-5D2D-2B29-54AC04FD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94" y="559545"/>
            <a:ext cx="5610225" cy="235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olorful squares with text&#10;&#10;AI-generated content may be incorrect.">
            <a:extLst>
              <a:ext uri="{FF2B5EF4-FFF2-40B4-BE49-F238E27FC236}">
                <a16:creationId xmlns:a16="http://schemas.microsoft.com/office/drawing/2014/main" id="{6E048DBF-4206-E09C-3028-46945752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03" y="3050984"/>
            <a:ext cx="387858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41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BA77A0-5620-E84D-8F26-8AA80533F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404037"/>
            <a:ext cx="9405420" cy="5161611"/>
          </a:xfrm>
        </p:spPr>
        <p:txBody>
          <a:bodyPr/>
          <a:lstStyle/>
          <a:p>
            <a:r>
              <a:rPr lang="en-GB" dirty="0"/>
              <a:t>Models Performance</a:t>
            </a:r>
          </a:p>
          <a:p>
            <a:endParaRPr lang="en-A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0FCB3-3A0A-9689-F9AA-086434EA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38E5D5-65CD-6230-B284-077E78192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93291"/>
              </p:ext>
            </p:extLst>
          </p:nvPr>
        </p:nvGraphicFramePr>
        <p:xfrm>
          <a:off x="1307804" y="1137684"/>
          <a:ext cx="8452883" cy="49228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394092">
                  <a:extLst>
                    <a:ext uri="{9D8B030D-6E8A-4147-A177-3AD203B41FA5}">
                      <a16:colId xmlns:a16="http://schemas.microsoft.com/office/drawing/2014/main" val="395115695"/>
                    </a:ext>
                  </a:extLst>
                </a:gridCol>
                <a:gridCol w="1484604">
                  <a:extLst>
                    <a:ext uri="{9D8B030D-6E8A-4147-A177-3AD203B41FA5}">
                      <a16:colId xmlns:a16="http://schemas.microsoft.com/office/drawing/2014/main" val="3694352784"/>
                    </a:ext>
                  </a:extLst>
                </a:gridCol>
                <a:gridCol w="2126596">
                  <a:extLst>
                    <a:ext uri="{9D8B030D-6E8A-4147-A177-3AD203B41FA5}">
                      <a16:colId xmlns:a16="http://schemas.microsoft.com/office/drawing/2014/main" val="3064208816"/>
                    </a:ext>
                  </a:extLst>
                </a:gridCol>
                <a:gridCol w="2447591">
                  <a:extLst>
                    <a:ext uri="{9D8B030D-6E8A-4147-A177-3AD203B41FA5}">
                      <a16:colId xmlns:a16="http://schemas.microsoft.com/office/drawing/2014/main" val="2862458309"/>
                    </a:ext>
                  </a:extLst>
                </a:gridCol>
              </a:tblGrid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Models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30000">
                          <a:effectLst/>
                        </a:rPr>
                        <a:t>2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MAE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RMSE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1741708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Transformer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0.941135 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153204.390948 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345240.380448 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52699032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TabTransformer</a:t>
                      </a:r>
                      <a:r>
                        <a:rPr lang="en-AE" sz="1200" kern="100" dirty="0">
                          <a:effectLst/>
                        </a:rPr>
                        <a:t> </a:t>
                      </a:r>
                      <a:endParaRPr lang="en-AE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0.941231 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159078.810794 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344958.337687 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91603146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FT-Transformer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0.932195 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192833.382783 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370530.961886 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38817251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GRU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0.927371 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202045.598969 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383484.412199 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54777974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DCN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0.902581 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247148.865981 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444135.805982 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6321793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SVR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0.608007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567974.863084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867442.661053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7717395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RF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0.899815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153405.969861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438533.852730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56056794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GBR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0.903424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164829.770647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430563.383624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0495822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XGBoost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0.900025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153571.368843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438073.089860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86949905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Ridge Regression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0.753162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466908.205486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688346.886731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628934"/>
                  </a:ext>
                </a:extLst>
              </a:tr>
              <a:tr h="41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Lasso Regression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0.753150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467099.192273</a:t>
                      </a:r>
                      <a:r>
                        <a:rPr lang="en-AE" sz="1200" kern="100">
                          <a:effectLst/>
                        </a:rPr>
                        <a:t> </a:t>
                      </a:r>
                      <a:endParaRPr lang="en-A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688364.592799</a:t>
                      </a:r>
                      <a:r>
                        <a:rPr lang="en-AE" sz="1200" kern="100" dirty="0">
                          <a:effectLst/>
                        </a:rPr>
                        <a:t> </a:t>
                      </a:r>
                      <a:endParaRPr lang="en-AE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1659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771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782E6-923C-C6EF-71C9-7DF692BB2B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7826" y="246253"/>
            <a:ext cx="5748174" cy="5399635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Comparison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top performer: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94.12%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RMSE: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344,958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MAE: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159,079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Excels at handling complex tabular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nearly identical: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94.11%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very minor differences in RMSE and MAE.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FT-Transformer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well: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93.22%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with higher error metrics vs. TabTransformer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↑ by 7.4%, MAE ↑ by 21.3%</a:t>
            </a:r>
          </a:p>
          <a:p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2FEF1-41CF-17AB-F3FB-19FA2C3CEA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5860" y="246251"/>
            <a:ext cx="5050466" cy="61294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ML Models Overview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 performs worst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60.80%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RMSE: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867K+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MAE: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568K+</a:t>
            </a:r>
            <a:endParaRPr lang="en-GB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89.98%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MAE: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153K+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4.14% below TabTransformer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GBR &amp; </a:t>
            </a:r>
            <a:r>
              <a:rPr lang="en-GB" sz="2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~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3.78–4.12% behind TabTransformer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&amp; Lasso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</a:t>
            </a:r>
            <a:r>
              <a:rPr lang="en-GB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75.32%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 error values</a:t>
            </a:r>
          </a:p>
          <a:p>
            <a:pPr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6F15B-DBB6-A112-837C-F752B398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82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D6B4-A0F3-2E40-4060-30700D2411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981" y="357459"/>
            <a:ext cx="10137090" cy="5267164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complexity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Models struggle with outliers, heterogeneity, and variance in real estate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demands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Deep learning models need large datasets and high computational power.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interpretability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Both ML and DL models offer limited transparency, hindering decision-making.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Economic shifts and policy changes are hard to model, causing prediction uncertainty.</a:t>
            </a:r>
          </a:p>
          <a:p>
            <a:endParaRPr lang="en-A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B8D8B-D136-4D36-727F-A65CE166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0E91-4E7E-F66E-F464-DED0A5DA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788719"/>
          </a:xfrm>
        </p:spPr>
        <p:txBody>
          <a:bodyPr/>
          <a:lstStyle/>
          <a:p>
            <a:r>
              <a:rPr lang="en-GB" dirty="0"/>
              <a:t>Conclusion and recommendation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354E-E2DE-FADC-4806-21C6F502ED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3047" y="861237"/>
            <a:ext cx="11536471" cy="575051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Conclusions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value is strongly influenced by area size and property type (e.g., buildings, land).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the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R² of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94.12%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outperforming all other models.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deep learning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Transformer, FT-Transformer) captured complex, non-linear patterns more effectively than traditional ML models.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ensemble ML models (RF, GBR,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performed better than linear regressions, they still lagged behind DL models in accuracy and generalization.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Attention-based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excelled at learning from structured data, proving highly effective for Dubai’s dynamic real estate market.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demonstrate greater scalability, robustness, and suitability for high-variance property data.</a:t>
            </a:r>
          </a:p>
          <a:p>
            <a:pPr>
              <a:lnSpc>
                <a:spcPct val="15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performance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advanced tuning methods like Bayesian Optimization 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Hyperband, and PBT to reduce training costs and improve efficiency.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 hybrid models (e.g., Transformer-GRU), self-supervised learning (SSL), and integrating external data (macroeconomics, location-based, sentiment) for robust forecasting.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8604D-3DE1-67E7-EBC9-F1B25D3F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5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5A9F-5267-0304-27AE-0A2A342B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679044"/>
          </a:xfrm>
        </p:spPr>
        <p:txBody>
          <a:bodyPr/>
          <a:lstStyle/>
          <a:p>
            <a:r>
              <a:rPr lang="en-GB" dirty="0"/>
              <a:t>introduction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28483-AE29-E944-556C-9DF0FB66F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751561"/>
            <a:ext cx="8324089" cy="5336087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Dubai's real estate: fast-growing, luxury-driven, and investment-heavy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global hub with high-value, volatile property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 influenced by location, type, developer, and global factors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Price Prediction Matters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Informs investors, developers, brokers, and policymakers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financial risk and uncovers profitable 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navigate market heterogeneity and regulatory shifts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cycles and property diversity complicate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regulatory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structured and historical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637E-8697-CE04-869A-A67F3172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05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Aneesa KP</a:t>
            </a:r>
          </a:p>
          <a:p>
            <a:r>
              <a:rPr lang="en-US" dirty="0"/>
              <a:t>aneesaay11@gmail.com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5D7A-8C23-8575-DACA-ED033B11F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70121"/>
            <a:ext cx="8324089" cy="62306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Dubai’s Real Estate Appeal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rental yields (6%–8%) and capital appreciation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Tax-free returns attract local and global investors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Lifestyle, affordability, and post-COVID demand boost market activity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Dubai’s Rise as a Global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Iconic architecture (e.g., Burj Khalifa), rapid urbanization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Bridges Asia, Europe, and Africa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Pro-investment policies and modern infrastructure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Goals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comparative study of ML and DL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predictive accuracy of Dubai property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most robust and scalable model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C5FF-D06E-DDFA-5458-002EF3FC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5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EC94B-F9F4-5DED-E354-9507AE202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46253"/>
            <a:ext cx="8324089" cy="5803818"/>
          </a:xfrm>
        </p:spPr>
        <p:txBody>
          <a:bodyPr/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Regression (SVR)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(RF)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Regression (GBR)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Gradient Boosting 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&amp; Lasso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for interpretability and solid performance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DL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TabTransformer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FT-Transformer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Recurrent Unit (GRU)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&amp; Cross Network (DCN)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complex, non-linear, and temporal relationships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D8387-D888-06C7-F980-9EA48F4C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5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A044A-F4D2-FA42-69CE-0BB722D3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06327"/>
            <a:ext cx="9299095" cy="63582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average error magnitude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Penalizes large errors more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Score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Indicates overall model fit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vs. DL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manual feature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baseline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learn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scalable and accurate for large, complex datasets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735CC-339E-77B4-E370-6E3952E5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6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275CD-1108-7571-96B5-D334CC86F1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252" y="193218"/>
            <a:ext cx="8324089" cy="61733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Compare ML and DL models for accurate Dubai real estate price prediction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preprocess historical real estate data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values, outliers, and normalize using Z-score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and evaluate multiple ML and DL models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performance using MAE, RMSE, and R²</a:t>
            </a:r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E6DE-533B-38AA-7D5C-8E17E028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9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60480-6BA3-41C0-D6CF-8745CF10E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47782"/>
            <a:ext cx="8324089" cy="54178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Study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investors and stakeholders with accurate price forecasts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reduce price bubbles and market uncertainty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ML &amp; DL models to uncover deep patterns in real estate data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decision-making in Dubai’s dynamic market</a:t>
            </a:r>
          </a:p>
          <a:p>
            <a:pPr>
              <a:lnSpc>
                <a:spcPct val="150000"/>
              </a:lnSpc>
              <a:buNone/>
            </a:pPr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Study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 data collection, preprocessing, and model evaluation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ML and DL models for prediction accuracy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market trends and key property factors (location, project type, etc.)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guide smart investment decisions in Dubai real estate</a:t>
            </a: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EDA7-0AB1-A7BC-C370-D8DD8AA4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F3CE-B372-8D77-3318-6A996260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816585"/>
          </a:xfrm>
        </p:spPr>
        <p:txBody>
          <a:bodyPr/>
          <a:lstStyle/>
          <a:p>
            <a:r>
              <a:rPr lang="en-GB" dirty="0"/>
              <a:t>Literature review 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F948F-4C79-95B0-56DD-141F43CF6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052186"/>
            <a:ext cx="10405174" cy="51944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&amp; DL in Real Estate Price Prediction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&amp; DL offer high accuracy and detect complex patterns in property 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dynamic markets like Dubai—supporting pricing, investment, and urban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models (e.g., CNNs, LSTMs, GRUs) handle structured &amp; unstructured data (e.g., maps, text)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smart housing, energy efficiency, and sustainable city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include data transparency, interpretability, and computational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(XAI) and lightweight models are addressing adoption barriers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Research Insights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Ahmad et al. (2020)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DL’s edge over traditional ML 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Elnaeem</a:t>
            </a:r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Balila et al. (2023)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eight ML algorithms, finding hybrid EEMD-SD-SVM and SVM models highly accurate for Dubai’s price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Shamsi et al. (2022)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highlight limited DL applications in Dubai’s property sector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Sharma &amp; Ahuja (2023)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stress the need for market-specific DL models for diverse urban environments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A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7A1E-179B-86A0-20C9-CF9DFD69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85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{425E2917-F31F-4A47-8A6D-1F24B501C15B}tf16411248_win32</Template>
  <TotalTime>6763</TotalTime>
  <Words>2425</Words>
  <Application>Microsoft Office PowerPoint</Application>
  <PresentationFormat>Widescreen</PresentationFormat>
  <Paragraphs>399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Avenir Next LT Pro Light</vt:lpstr>
      <vt:lpstr>Calibri</vt:lpstr>
      <vt:lpstr>Posterama</vt:lpstr>
      <vt:lpstr>Times New Roman</vt:lpstr>
      <vt:lpstr>Custom</vt:lpstr>
      <vt:lpstr>COMPARATIVE ANALYSIS OF MACHINE LEARNIG AND DEEP LEARNING MODELS FOR REAL ESTATE PRICE PREDICTION IN DUBAI   Aneesa kp may 2025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 </vt:lpstr>
      <vt:lpstr>PowerPoint Presentation</vt:lpstr>
      <vt:lpstr>Research methodology</vt:lpstr>
      <vt:lpstr>PowerPoint Presentation</vt:lpstr>
      <vt:lpstr>PowerPoint Presentation</vt:lpstr>
      <vt:lpstr>PowerPoint Presentation</vt:lpstr>
      <vt:lpstr>Implementation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recommendation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Aneesa Ayaz</dc:creator>
  <cp:lastModifiedBy>Aneesa Ayaz</cp:lastModifiedBy>
  <cp:revision>15</cp:revision>
  <dcterms:created xsi:type="dcterms:W3CDTF">2025-04-29T14:51:45Z</dcterms:created>
  <dcterms:modified xsi:type="dcterms:W3CDTF">2025-05-06T19:48:33Z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